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</p:sldIdLst>
  <p:sldSz cy="5143500" cx="9144000"/>
  <p:notesSz cx="6858000" cy="9144000"/>
  <p:embeddedFontLst>
    <p:embeddedFont>
      <p:font typeface="Dosis"/>
      <p:regular r:id="rId23"/>
      <p:bold r:id="rId24"/>
    </p:embeddedFont>
    <p:embeddedFont>
      <p:font typeface="Source Sans Pro"/>
      <p:regular r:id="rId25"/>
      <p:bold r:id="rId26"/>
      <p:italic r:id="rId27"/>
      <p:boldItalic r:id="rId28"/>
    </p:embeddedFont>
    <p:embeddedFont>
      <p:font typeface="Open Sans"/>
      <p:regular r:id="rId29"/>
      <p:bold r:id="rId30"/>
      <p:italic r:id="rId31"/>
      <p:boldItalic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33" roundtripDataSignature="AMtx7miJldtFCa2TDjKV7RxQyEVAs2S3M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font" Target="fonts/Dosis-bold.fntdata"/><Relationship Id="rId23" Type="http://schemas.openxmlformats.org/officeDocument/2006/relationships/font" Target="fonts/Dosis-regular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SourceSansPro-bold.fntdata"/><Relationship Id="rId25" Type="http://schemas.openxmlformats.org/officeDocument/2006/relationships/font" Target="fonts/SourceSansPro-regular.fntdata"/><Relationship Id="rId28" Type="http://schemas.openxmlformats.org/officeDocument/2006/relationships/font" Target="fonts/SourceSansPro-boldItalic.fntdata"/><Relationship Id="rId27" Type="http://schemas.openxmlformats.org/officeDocument/2006/relationships/font" Target="fonts/SourceSansPro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OpenSans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OpenSans-italic.fntdata"/><Relationship Id="rId30" Type="http://schemas.openxmlformats.org/officeDocument/2006/relationships/font" Target="fonts/OpenSans-bold.fntdata"/><Relationship Id="rId11" Type="http://schemas.openxmlformats.org/officeDocument/2006/relationships/slide" Target="slides/slide7.xml"/><Relationship Id="rId33" Type="http://customschemas.google.com/relationships/presentationmetadata" Target="metadata"/><Relationship Id="rId10" Type="http://schemas.openxmlformats.org/officeDocument/2006/relationships/slide" Target="slides/slide6.xml"/><Relationship Id="rId32" Type="http://schemas.openxmlformats.org/officeDocument/2006/relationships/font" Target="fonts/OpenSans-boldItalic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6" name="Google Shape;106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39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2" name="Google Shape;112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The forest loss and gain bands are binary, so they are barely visible. 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5" name="Google Shape;125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39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3" name="Google Shape;133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39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9" name="Google Shape;139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39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7" name="Google Shape;147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39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1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1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6" name="Google Shape;166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It's free for non-commercial use!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" name="Google Shape;59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To gain understanding  of the bands in the Global Forest Change data, refer to this link : https://storage.googleapis.com/earthenginepartners-hansen/GFC-2020-v1.8/download.html 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" name="Google Shape;67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39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" name="Google Shape;75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39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3" name="Google Shape;83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39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1" name="Google Shape;91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The forest loss and gain bands are binary, so they are barely visible. 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7" name="Google Shape;97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The forest loss and gain bands are binary, so they are barely visible in the first picture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6.png"/><Relationship Id="rId4" Type="http://schemas.openxmlformats.org/officeDocument/2006/relationships/image" Target="../media/image11.png"/><Relationship Id="rId5" Type="http://schemas.openxmlformats.org/officeDocument/2006/relationships/image" Target="../media/image9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6.png"/><Relationship Id="rId4" Type="http://schemas.openxmlformats.org/officeDocument/2006/relationships/image" Target="../media/image12.png"/><Relationship Id="rId5" Type="http://schemas.openxmlformats.org/officeDocument/2006/relationships/image" Target="../media/image1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0"/>
          <p:cNvSpPr/>
          <p:nvPr/>
        </p:nvSpPr>
        <p:spPr>
          <a:xfrm flipH="1">
            <a:off x="-150" y="0"/>
            <a:ext cx="9144000" cy="424206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20"/>
          <p:cNvSpPr txBox="1"/>
          <p:nvPr>
            <p:ph type="ctrTitle"/>
          </p:nvPr>
        </p:nvSpPr>
        <p:spPr>
          <a:xfrm>
            <a:off x="211202" y="999242"/>
            <a:ext cx="4747298" cy="2046196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i="0" sz="5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" name="Google Shape;12;p20"/>
          <p:cNvSpPr/>
          <p:nvPr/>
        </p:nvSpPr>
        <p:spPr>
          <a:xfrm rot="10800000">
            <a:off x="-150" y="4297253"/>
            <a:ext cx="9144000" cy="13602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3;p20"/>
          <p:cNvSpPr/>
          <p:nvPr/>
        </p:nvSpPr>
        <p:spPr>
          <a:xfrm>
            <a:off x="-150" y="4433276"/>
            <a:ext cx="9144150" cy="71022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" name="Google Shape;14;p20"/>
          <p:cNvGrpSpPr/>
          <p:nvPr/>
        </p:nvGrpSpPr>
        <p:grpSpPr>
          <a:xfrm>
            <a:off x="211201" y="4479477"/>
            <a:ext cx="8721598" cy="655058"/>
            <a:chOff x="139477" y="940659"/>
            <a:chExt cx="8721598" cy="655058"/>
          </a:xfrm>
        </p:grpSpPr>
        <p:sp>
          <p:nvSpPr>
            <p:cNvPr id="15" name="Google Shape;15;p20"/>
            <p:cNvSpPr/>
            <p:nvPr/>
          </p:nvSpPr>
          <p:spPr>
            <a:xfrm>
              <a:off x="2318618" y="940659"/>
              <a:ext cx="4153900" cy="655058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6" name="Google Shape;16;p20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7946507" y="995832"/>
              <a:ext cx="914568" cy="51798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" name="Google Shape;17;p2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035731" y="983674"/>
              <a:ext cx="910521" cy="562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" name="Google Shape;18;p2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39477" y="1036282"/>
              <a:ext cx="663669" cy="50989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9" name="Google Shape;19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496" y="965"/>
            <a:ext cx="9144000" cy="44228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">
  <p:cSld name="1_Title + 2 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21"/>
          <p:cNvSpPr txBox="1"/>
          <p:nvPr>
            <p:ph type="title"/>
          </p:nvPr>
        </p:nvSpPr>
        <p:spPr>
          <a:xfrm>
            <a:off x="587076" y="658806"/>
            <a:ext cx="7741630" cy="61968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i="0">
                <a:solidFill>
                  <a:srgbClr val="0070C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22" name="Google Shape;22;p21"/>
          <p:cNvSpPr txBox="1"/>
          <p:nvPr>
            <p:ph idx="1" type="body"/>
          </p:nvPr>
        </p:nvSpPr>
        <p:spPr>
          <a:xfrm>
            <a:off x="588488" y="1396206"/>
            <a:ext cx="7744806" cy="307789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▹"/>
              <a:defRPr b="0" i="0" sz="20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▸"/>
              <a:defRPr sz="2000"/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⬩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⬞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23" name="Google Shape;23;p21"/>
          <p:cNvSpPr/>
          <p:nvPr/>
        </p:nvSpPr>
        <p:spPr>
          <a:xfrm>
            <a:off x="0" y="4627739"/>
            <a:ext cx="9129000" cy="52591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" name="Google Shape;24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152374" y="4642610"/>
            <a:ext cx="889860" cy="5039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25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1601" y="4709047"/>
            <a:ext cx="678929" cy="4194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26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39140" y="71300"/>
            <a:ext cx="889860" cy="4314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27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7739" y="4730474"/>
            <a:ext cx="494864" cy="3802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21"/>
          <p:cNvSpPr/>
          <p:nvPr/>
        </p:nvSpPr>
        <p:spPr>
          <a:xfrm rot="10800000">
            <a:off x="0" y="4576832"/>
            <a:ext cx="9144000" cy="73596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">
  <p:cSld name="Thank you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22"/>
          <p:cNvSpPr txBox="1"/>
          <p:nvPr>
            <p:ph type="title"/>
          </p:nvPr>
        </p:nvSpPr>
        <p:spPr>
          <a:xfrm>
            <a:off x="366680" y="2714300"/>
            <a:ext cx="39153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9pPr>
          </a:lstStyle>
          <a:p/>
        </p:txBody>
      </p:sp>
      <p:cxnSp>
        <p:nvCxnSpPr>
          <p:cNvPr id="31" name="Google Shape;31;p22"/>
          <p:cNvCxnSpPr/>
          <p:nvPr/>
        </p:nvCxnSpPr>
        <p:spPr>
          <a:xfrm>
            <a:off x="0" y="4295271"/>
            <a:ext cx="9144000" cy="0"/>
          </a:xfrm>
          <a:prstGeom prst="straightConnector1">
            <a:avLst/>
          </a:prstGeom>
          <a:noFill/>
          <a:ln cap="flat" cmpd="sng" w="9525">
            <a:solidFill>
              <a:srgbClr val="D6D6D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" name="Google Shape;32;p22"/>
          <p:cNvSpPr/>
          <p:nvPr/>
        </p:nvSpPr>
        <p:spPr>
          <a:xfrm>
            <a:off x="7735273" y="4270335"/>
            <a:ext cx="206400" cy="27300"/>
          </a:xfrm>
          <a:prstGeom prst="rect">
            <a:avLst/>
          </a:prstGeom>
          <a:solidFill>
            <a:srgbClr val="3369E8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Google Shape;33;p22"/>
          <p:cNvSpPr/>
          <p:nvPr/>
        </p:nvSpPr>
        <p:spPr>
          <a:xfrm>
            <a:off x="8351309" y="4270335"/>
            <a:ext cx="205200" cy="27300"/>
          </a:xfrm>
          <a:prstGeom prst="rect">
            <a:avLst/>
          </a:prstGeom>
          <a:solidFill>
            <a:srgbClr val="D50F2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Google Shape;34;p22"/>
          <p:cNvSpPr/>
          <p:nvPr/>
        </p:nvSpPr>
        <p:spPr>
          <a:xfrm>
            <a:off x="8556341" y="4270335"/>
            <a:ext cx="206400" cy="27300"/>
          </a:xfrm>
          <a:prstGeom prst="rect">
            <a:avLst/>
          </a:prstGeom>
          <a:solidFill>
            <a:srgbClr val="C9CDCD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Google Shape;35;p22"/>
          <p:cNvSpPr/>
          <p:nvPr/>
        </p:nvSpPr>
        <p:spPr>
          <a:xfrm>
            <a:off x="7941396" y="4270335"/>
            <a:ext cx="206400" cy="27300"/>
          </a:xfrm>
          <a:prstGeom prst="rect">
            <a:avLst/>
          </a:prstGeom>
          <a:solidFill>
            <a:srgbClr val="EEB21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Google Shape;36;p22"/>
          <p:cNvSpPr/>
          <p:nvPr/>
        </p:nvSpPr>
        <p:spPr>
          <a:xfrm>
            <a:off x="8147519" y="4270335"/>
            <a:ext cx="204900" cy="27300"/>
          </a:xfrm>
          <a:prstGeom prst="rect">
            <a:avLst/>
          </a:prstGeom>
          <a:solidFill>
            <a:srgbClr val="00992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" name="Google Shape;37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61726" y="1192573"/>
            <a:ext cx="3502274" cy="73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9"/>
          <p:cNvSpPr txBox="1"/>
          <p:nvPr>
            <p:ph type="title"/>
          </p:nvPr>
        </p:nvSpPr>
        <p:spPr>
          <a:xfrm>
            <a:off x="844425" y="5598"/>
            <a:ext cx="3552600" cy="114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b="0" i="0" sz="2400" u="none" cap="none" strike="noStrik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b="0" i="0" sz="2400" u="none" cap="none" strike="noStrik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b="0" i="0" sz="2400" u="none" cap="none" strike="noStrik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b="0" i="0" sz="2400" u="none" cap="none" strike="noStrik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b="0" i="0" sz="2400" u="none" cap="none" strike="noStrik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b="0" i="0" sz="2400" u="none" cap="none" strike="noStrik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b="0" i="0" sz="2400" u="none" cap="none" strike="noStrik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b="0" i="0" sz="2400" u="none" cap="none" strike="noStrik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b="0" i="0" sz="2400" u="none" cap="none" strike="noStrik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/>
        </p:txBody>
      </p:sp>
      <p:sp>
        <p:nvSpPr>
          <p:cNvPr id="7" name="Google Shape;7;p19"/>
          <p:cNvSpPr txBox="1"/>
          <p:nvPr>
            <p:ph idx="1" type="body"/>
          </p:nvPr>
        </p:nvSpPr>
        <p:spPr>
          <a:xfrm>
            <a:off x="844425" y="1538075"/>
            <a:ext cx="5169000" cy="33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Source Sans Pro"/>
              <a:buChar char="▹"/>
              <a:defRPr b="0" i="0" sz="3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▸"/>
              <a:defRPr b="0" i="0" sz="24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⬩"/>
              <a:defRPr b="0" i="0" sz="24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⬞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8" name="Google Shape;8;p19"/>
          <p:cNvSpPr txBox="1"/>
          <p:nvPr>
            <p:ph idx="12" type="sldNum"/>
          </p:nvPr>
        </p:nvSpPr>
        <p:spPr>
          <a:xfrm>
            <a:off x="-75" y="0"/>
            <a:ext cx="669600" cy="114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mailto:mamponsah@ug.edu.gh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png"/><Relationship Id="rId4" Type="http://schemas.openxmlformats.org/officeDocument/2006/relationships/image" Target="../media/image24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1.png"/><Relationship Id="rId4" Type="http://schemas.openxmlformats.org/officeDocument/2006/relationships/image" Target="../media/image2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9.png"/><Relationship Id="rId4" Type="http://schemas.openxmlformats.org/officeDocument/2006/relationships/image" Target="../media/image2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png"/><Relationship Id="rId4" Type="http://schemas.openxmlformats.org/officeDocument/2006/relationships/image" Target="../media/image2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code.earthengine.google.com/c9de1fe385e233dd061be9998c289dc3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2.png"/><Relationship Id="rId4" Type="http://schemas.openxmlformats.org/officeDocument/2006/relationships/image" Target="../media/image20.png"/><Relationship Id="rId5" Type="http://schemas.openxmlformats.org/officeDocument/2006/relationships/image" Target="../media/image33.gif"/><Relationship Id="rId6" Type="http://schemas.openxmlformats.org/officeDocument/2006/relationships/image" Target="../media/image2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hyperlink" Target="http://www.sciencemag.org/content/342/6160/850" TargetMode="External"/><Relationship Id="rId4" Type="http://schemas.openxmlformats.org/officeDocument/2006/relationships/hyperlink" Target="https://developers.google.com/earth-engine/datasets/catalog/UMD_hansen_global_forest_change_2015_v1_3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1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Relationship Id="rId4" Type="http://schemas.openxmlformats.org/officeDocument/2006/relationships/image" Target="../media/image2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Relationship Id="rId4" Type="http://schemas.openxmlformats.org/officeDocument/2006/relationships/image" Target="../media/image13.png"/><Relationship Id="rId5" Type="http://schemas.openxmlformats.org/officeDocument/2006/relationships/image" Target="../media/image16.png"/><Relationship Id="rId6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"/>
          <p:cNvSpPr txBox="1"/>
          <p:nvPr>
            <p:ph type="ctrTitle"/>
          </p:nvPr>
        </p:nvSpPr>
        <p:spPr>
          <a:xfrm>
            <a:off x="70607" y="244698"/>
            <a:ext cx="9205915" cy="3905298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</a:pPr>
            <a:br>
              <a:rPr lang="en-US" sz="5400"/>
            </a:br>
            <a:br>
              <a:rPr lang="en-US" sz="5400"/>
            </a:br>
            <a:br>
              <a:rPr lang="en-US" sz="5400"/>
            </a:br>
            <a:br>
              <a:rPr lang="en-US" sz="5400"/>
            </a:br>
            <a:br>
              <a:rPr lang="en-US" sz="5400"/>
            </a:br>
            <a:br>
              <a:rPr lang="en-US" sz="5400"/>
            </a:br>
            <a:br>
              <a:rPr lang="en-US" sz="5400"/>
            </a:br>
            <a:br>
              <a:rPr lang="en-US" sz="5400"/>
            </a:br>
            <a:br>
              <a:rPr lang="en-US" sz="5400"/>
            </a:br>
            <a:r>
              <a:rPr lang="en-US"/>
              <a:t>HANSEN GLOBAL </a:t>
            </a:r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r>
              <a:rPr lang="en-US" sz="3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EXPLORING</a:t>
            </a:r>
            <a:r>
              <a:rPr lang="en-US"/>
              <a:t> </a:t>
            </a:r>
            <a:r>
              <a:rPr lang="en-US" sz="3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THE GLOBAL FOREST DATA IN</a:t>
            </a:r>
            <a:br>
              <a:rPr lang="en-US" sz="3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3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Google Earth Engine</a:t>
            </a:r>
            <a:br>
              <a:rPr lang="en-US" sz="3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</a:br>
            <a:br>
              <a:rPr lang="en-US" sz="3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</a:br>
            <a:br>
              <a:rPr lang="en-US" sz="3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</a:br>
            <a:br>
              <a:rPr lang="en-US"/>
            </a:br>
            <a:r>
              <a:rPr b="0" i="1" lang="en-US" sz="1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Mary Amponsah </a:t>
            </a:r>
            <a:r>
              <a:rPr b="0" i="1" lang="en-US" sz="1400" u="sng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mamponsah@ug.edu.gh</a:t>
            </a:r>
            <a:br>
              <a:rPr b="0" i="1" lang="en-US" sz="1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b="0" i="1" lang="en-US" sz="1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Center for Remote Sensing and Geographic Information Services CERSGIS</a:t>
            </a:r>
            <a:endParaRPr b="0" i="1" sz="1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3" name="Google Shape;43;p1"/>
          <p:cNvSpPr txBox="1"/>
          <p:nvPr/>
        </p:nvSpPr>
        <p:spPr>
          <a:xfrm>
            <a:off x="4137270" y="4558725"/>
            <a:ext cx="136127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Accra, Ghana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September, 2021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0"/>
          <p:cNvSpPr txBox="1"/>
          <p:nvPr>
            <p:ph type="title"/>
          </p:nvPr>
        </p:nvSpPr>
        <p:spPr>
          <a:xfrm>
            <a:off x="355256" y="82215"/>
            <a:ext cx="7741630" cy="61968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3200">
                <a:latin typeface="Open Sans"/>
                <a:ea typeface="Open Sans"/>
                <a:cs typeface="Open Sans"/>
                <a:sym typeface="Open Sans"/>
              </a:rPr>
              <a:t>MASKING</a:t>
            </a:r>
            <a:endParaRPr sz="32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9" name="Google Shape;109;p10"/>
          <p:cNvSpPr txBox="1"/>
          <p:nvPr>
            <p:ph idx="1" type="body"/>
          </p:nvPr>
        </p:nvSpPr>
        <p:spPr>
          <a:xfrm>
            <a:off x="193183" y="643944"/>
            <a:ext cx="8796271" cy="383090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▹"/>
            </a:pPr>
            <a:r>
              <a:rPr lang="en-US"/>
              <a:t>All of the images shown so far have black areas. These areas, such as water bodies have data values of zero.</a:t>
            </a:r>
            <a:endParaRPr/>
          </a:p>
          <a:p>
            <a:pPr indent="-355600" lvl="0" marL="45720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2000"/>
              <a:buChar char="▹"/>
            </a:pPr>
            <a:r>
              <a:rPr lang="en-US"/>
              <a:t>Mask these areas to make them areas transparent/fade</a:t>
            </a:r>
            <a:endParaRPr/>
          </a:p>
          <a:p>
            <a:pPr indent="-355600" lvl="0" marL="45720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2000"/>
              <a:buChar char="▹"/>
            </a:pPr>
            <a:r>
              <a:rPr lang="en-US"/>
              <a:t>Instead of specifying the bands parameter in the Map.addLayer () method, create new images using select() and </a:t>
            </a:r>
            <a:endParaRPr/>
          </a:p>
          <a:p>
            <a:pPr indent="-355600" lvl="0" marL="45720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2000"/>
              <a:buChar char="▹"/>
            </a:pPr>
            <a:r>
              <a:rPr lang="en-US"/>
              <a:t>Use the palette parameter of Map.addLayer() for single band images</a:t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0" lvl="0" marL="1016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0" lvl="0" marL="1016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0" lvl="0" marL="1016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1"/>
          <p:cNvSpPr txBox="1"/>
          <p:nvPr>
            <p:ph type="title"/>
          </p:nvPr>
        </p:nvSpPr>
        <p:spPr>
          <a:xfrm>
            <a:off x="-2359" y="34761"/>
            <a:ext cx="8390986" cy="61968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3200">
                <a:latin typeface="Open Sans"/>
                <a:ea typeface="Open Sans"/>
                <a:cs typeface="Open Sans"/>
                <a:sym typeface="Open Sans"/>
              </a:rPr>
              <a:t>MASKING AND VISUALIZING GFC BANDS</a:t>
            </a:r>
            <a:endParaRPr sz="32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5" name="Google Shape;115;p11"/>
          <p:cNvSpPr txBox="1"/>
          <p:nvPr>
            <p:ph idx="1" type="body"/>
          </p:nvPr>
        </p:nvSpPr>
        <p:spPr>
          <a:xfrm>
            <a:off x="193183" y="837126"/>
            <a:ext cx="8796271" cy="36377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0" lvl="0" marL="1016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0" lvl="0" marL="1016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</p:txBody>
      </p:sp>
      <p:pic>
        <p:nvPicPr>
          <p:cNvPr id="116" name="Google Shape;116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3330" y="716577"/>
            <a:ext cx="3644601" cy="31928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37553" y="797987"/>
            <a:ext cx="2489144" cy="20143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559827" y="797987"/>
            <a:ext cx="2531164" cy="20104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248019" y="3106508"/>
            <a:ext cx="2623616" cy="1455759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1"/>
          <p:cNvSpPr txBox="1"/>
          <p:nvPr/>
        </p:nvSpPr>
        <p:spPr>
          <a:xfrm>
            <a:off x="4848043" y="2762398"/>
            <a:ext cx="901293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Tree cover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11"/>
          <p:cNvSpPr txBox="1"/>
          <p:nvPr/>
        </p:nvSpPr>
        <p:spPr>
          <a:xfrm>
            <a:off x="7825409" y="3794630"/>
            <a:ext cx="934423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Forest Gain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11"/>
          <p:cNvSpPr txBox="1"/>
          <p:nvPr/>
        </p:nvSpPr>
        <p:spPr>
          <a:xfrm>
            <a:off x="7443536" y="2792015"/>
            <a:ext cx="905334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Forest loss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2"/>
          <p:cNvSpPr txBox="1"/>
          <p:nvPr>
            <p:ph type="title"/>
          </p:nvPr>
        </p:nvSpPr>
        <p:spPr>
          <a:xfrm>
            <a:off x="0" y="79513"/>
            <a:ext cx="8168939" cy="51515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3200">
                <a:latin typeface="Open Sans"/>
                <a:ea typeface="Open Sans"/>
                <a:cs typeface="Open Sans"/>
                <a:sym typeface="Open Sans"/>
              </a:rPr>
              <a:t>Canopy  Cover Percentage</a:t>
            </a:r>
            <a:endParaRPr sz="32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8" name="Google Shape;128;p12"/>
          <p:cNvSpPr txBox="1"/>
          <p:nvPr>
            <p:ph idx="1" type="body"/>
          </p:nvPr>
        </p:nvSpPr>
        <p:spPr>
          <a:xfrm>
            <a:off x="0" y="640200"/>
            <a:ext cx="8796271" cy="219701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▹"/>
            </a:pPr>
            <a:r>
              <a:rPr lang="en-US"/>
              <a:t>Apply a canopy cover greater than 60%  to the SCAFS Project area of interest and visualize this.</a:t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0" lvl="0" marL="1016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0" lvl="0" marL="1016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</p:txBody>
      </p:sp>
      <p:pic>
        <p:nvPicPr>
          <p:cNvPr id="129" name="Google Shape;129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2077" y="1905756"/>
            <a:ext cx="4692410" cy="7696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46493" y="1098811"/>
            <a:ext cx="2917065" cy="34710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3"/>
          <p:cNvSpPr txBox="1"/>
          <p:nvPr>
            <p:ph type="title"/>
          </p:nvPr>
        </p:nvSpPr>
        <p:spPr>
          <a:xfrm>
            <a:off x="0" y="125895"/>
            <a:ext cx="7741630" cy="51515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3200">
                <a:latin typeface="Open Sans"/>
                <a:ea typeface="Open Sans"/>
                <a:cs typeface="Open Sans"/>
                <a:sym typeface="Open Sans"/>
              </a:rPr>
              <a:t>Calculating Yearly Forest Area Loss</a:t>
            </a:r>
            <a:endParaRPr sz="32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6" name="Google Shape;136;p13"/>
          <p:cNvSpPr txBox="1"/>
          <p:nvPr>
            <p:ph idx="1" type="body"/>
          </p:nvPr>
        </p:nvSpPr>
        <p:spPr>
          <a:xfrm>
            <a:off x="193183" y="641050"/>
            <a:ext cx="8796271" cy="403697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▹"/>
            </a:pPr>
            <a:r>
              <a:rPr lang="en-US"/>
              <a:t>The yearly total forest area loss will be calculated using the grouped reduceRegion () Method.</a:t>
            </a:r>
            <a:endParaRPr/>
          </a:p>
          <a:p>
            <a:pPr indent="-355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▹"/>
            </a:pPr>
            <a:r>
              <a:rPr lang="en-US"/>
              <a:t>To group output of reduceRegion(), specify a grouping band that defines groups by integer pixel values.</a:t>
            </a:r>
            <a:endParaRPr/>
          </a:p>
          <a:p>
            <a:pPr indent="-355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▹"/>
            </a:pPr>
            <a:r>
              <a:rPr lang="en-US"/>
              <a:t>Add the lossYear band to the original image. Each pixel in the lossYear band contain values from 0 to 18 indicating the year in which the loss occurred</a:t>
            </a:r>
            <a:endParaRPr/>
          </a:p>
          <a:p>
            <a:pPr indent="-355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▹"/>
            </a:pPr>
            <a:r>
              <a:rPr lang="en-US"/>
              <a:t>Use a grouped reducer, specifying the band index of the grouping band (1) so the pixel areas will be summed and grouped according to the value in the lossYear band.</a:t>
            </a:r>
            <a:endParaRPr/>
          </a:p>
          <a:p>
            <a:pPr indent="-355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▹"/>
            </a:pPr>
            <a:r>
              <a:rPr lang="en-US"/>
              <a:t>Clip to SCAFS Project area of interest.</a:t>
            </a:r>
            <a:endParaRPr/>
          </a:p>
          <a:p>
            <a:pPr indent="-355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▹"/>
            </a:pPr>
            <a:r>
              <a:rPr lang="en-US"/>
              <a:t>Print the yearly forest loss area</a:t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0" lvl="0" marL="1016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0" lvl="0" marL="1016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4"/>
          <p:cNvSpPr txBox="1"/>
          <p:nvPr>
            <p:ph type="title"/>
          </p:nvPr>
        </p:nvSpPr>
        <p:spPr>
          <a:xfrm>
            <a:off x="193183" y="4129"/>
            <a:ext cx="7741630" cy="61968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Calculating Yearly Forest Area Loss</a:t>
            </a:r>
            <a:endParaRPr/>
          </a:p>
        </p:txBody>
      </p:sp>
      <p:sp>
        <p:nvSpPr>
          <p:cNvPr id="142" name="Google Shape;142;p14"/>
          <p:cNvSpPr txBox="1"/>
          <p:nvPr>
            <p:ph idx="1" type="body"/>
          </p:nvPr>
        </p:nvSpPr>
        <p:spPr>
          <a:xfrm>
            <a:off x="193183" y="837126"/>
            <a:ext cx="8796271" cy="36377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0" lvl="0" marL="1016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0" lvl="0" marL="1016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</p:txBody>
      </p:sp>
      <p:pic>
        <p:nvPicPr>
          <p:cNvPr id="143" name="Google Shape;143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12158" y="753398"/>
            <a:ext cx="2936591" cy="33533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8574" y="1363189"/>
            <a:ext cx="4602879" cy="21337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5"/>
          <p:cNvSpPr txBox="1"/>
          <p:nvPr>
            <p:ph type="title"/>
          </p:nvPr>
        </p:nvSpPr>
        <p:spPr>
          <a:xfrm>
            <a:off x="-49043" y="103696"/>
            <a:ext cx="9461026" cy="51515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3200">
                <a:latin typeface="Open Sans"/>
                <a:ea typeface="Open Sans"/>
                <a:cs typeface="Open Sans"/>
                <a:sym typeface="Open Sans"/>
              </a:rPr>
              <a:t>Convert Year Values from 0-18 to 2000-2018</a:t>
            </a:r>
            <a:endParaRPr sz="32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0" name="Google Shape;150;p15"/>
          <p:cNvSpPr txBox="1"/>
          <p:nvPr>
            <p:ph idx="1" type="body"/>
          </p:nvPr>
        </p:nvSpPr>
        <p:spPr>
          <a:xfrm>
            <a:off x="193183" y="623704"/>
            <a:ext cx="8796271" cy="114546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▹"/>
            </a:pPr>
            <a:r>
              <a:rPr lang="en-US"/>
              <a:t>Format the output to make the result a dictionary, with year as the key and loss area as the value. </a:t>
            </a:r>
            <a:endParaRPr/>
          </a:p>
          <a:p>
            <a:pPr indent="-355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▹"/>
            </a:pPr>
            <a:r>
              <a:rPr lang="en-US"/>
              <a:t>Notice that using the format() method converts the year values from 0-18 to 2000-2018.</a:t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0" lvl="0" marL="1016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0" lvl="0" marL="1016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0" lvl="0" marL="1016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</p:txBody>
      </p:sp>
      <p:pic>
        <p:nvPicPr>
          <p:cNvPr id="151" name="Google Shape;151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5101" y="2451653"/>
            <a:ext cx="4389995" cy="11595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75383" y="2077495"/>
            <a:ext cx="2758932" cy="25021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6"/>
          <p:cNvSpPr txBox="1"/>
          <p:nvPr>
            <p:ph idx="1" type="body"/>
          </p:nvPr>
        </p:nvSpPr>
        <p:spPr>
          <a:xfrm>
            <a:off x="309093" y="283335"/>
            <a:ext cx="8516855" cy="41907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0160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sz="4000"/>
          </a:p>
          <a:p>
            <a:pPr indent="0" lvl="0" marL="10160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lang="en-US" sz="2400"/>
              <a:t>Link to GEE Script </a:t>
            </a:r>
            <a:endParaRPr/>
          </a:p>
          <a:p>
            <a:pPr indent="0" lvl="0" marL="10160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lang="en-US" sz="1800" u="sng">
                <a:solidFill>
                  <a:schemeClr val="hlink"/>
                </a:solidFill>
                <a:hlinkClick r:id="rId3"/>
              </a:rPr>
              <a:t>https://code.earthengine.google.com/c9de1fe385e233dd061be9998c289dc3</a:t>
            </a:r>
            <a:r>
              <a:rPr lang="en-US" sz="1800"/>
              <a:t> </a:t>
            </a:r>
            <a:r>
              <a:rPr lang="en-US" sz="1800"/>
              <a:t> </a:t>
            </a:r>
            <a:endParaRPr sz="18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7"/>
          <p:cNvSpPr txBox="1"/>
          <p:nvPr>
            <p:ph type="title"/>
          </p:nvPr>
        </p:nvSpPr>
        <p:spPr>
          <a:xfrm>
            <a:off x="143407" y="170059"/>
            <a:ext cx="7741630" cy="61968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3200">
                <a:latin typeface="Open Sans"/>
                <a:ea typeface="Open Sans"/>
                <a:cs typeface="Open Sans"/>
                <a:sym typeface="Open Sans"/>
              </a:rPr>
              <a:t>Hands–on Exercises</a:t>
            </a:r>
            <a:endParaRPr/>
          </a:p>
        </p:txBody>
      </p:sp>
      <p:sp>
        <p:nvSpPr>
          <p:cNvPr id="163" name="Google Shape;163;p17"/>
          <p:cNvSpPr txBox="1"/>
          <p:nvPr>
            <p:ph idx="1" type="body"/>
          </p:nvPr>
        </p:nvSpPr>
        <p:spPr>
          <a:xfrm>
            <a:off x="348816" y="1036750"/>
            <a:ext cx="7984478" cy="332787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▹"/>
            </a:pPr>
            <a:r>
              <a:rPr lang="en-US"/>
              <a:t>Add and visualize the treecover, forest loss and forest gain bands in the Western North Region of Ghana for 2020.</a:t>
            </a:r>
            <a:endParaRPr/>
          </a:p>
          <a:p>
            <a:pPr indent="-355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▹"/>
            </a:pPr>
            <a:r>
              <a:rPr lang="en-US"/>
              <a:t>Apply a canopy cover of 70% on the Region of Interest.</a:t>
            </a:r>
            <a:endParaRPr/>
          </a:p>
          <a:p>
            <a:pPr indent="-355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▹"/>
            </a:pPr>
            <a:r>
              <a:rPr lang="en-US"/>
              <a:t>Compute the yearly forest loss area.</a:t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E-logo_512dp.png" id="168" name="Google Shape;168;p18"/>
          <p:cNvPicPr preferRelativeResize="0"/>
          <p:nvPr/>
        </p:nvPicPr>
        <p:blipFill rotWithShape="1">
          <a:blip r:embed="rId3">
            <a:alphaModFix/>
          </a:blip>
          <a:srcRect b="7483" l="0" r="0" t="0"/>
          <a:stretch/>
        </p:blipFill>
        <p:spPr>
          <a:xfrm>
            <a:off x="6687232" y="351334"/>
            <a:ext cx="2219300" cy="2053175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18"/>
          <p:cNvSpPr txBox="1"/>
          <p:nvPr>
            <p:ph type="title"/>
          </p:nvPr>
        </p:nvSpPr>
        <p:spPr>
          <a:xfrm>
            <a:off x="1" y="2479707"/>
            <a:ext cx="9143999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b="1" lang="en-US" sz="405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Thank You</a:t>
            </a:r>
            <a:endParaRPr/>
          </a:p>
        </p:txBody>
      </p:sp>
      <p:pic>
        <p:nvPicPr>
          <p:cNvPr descr="File:SNV Development Organisation logo.svg" id="170" name="Google Shape;170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9027" y="4587516"/>
            <a:ext cx="1030475" cy="52935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www.oldwebsite.fcghana.org/assets/image/fc_logo.gif" id="171" name="Google Shape;171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56862" y="4502506"/>
            <a:ext cx="1057275" cy="6143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1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98661" y="4502506"/>
            <a:ext cx="1132583" cy="612928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18"/>
          <p:cNvSpPr/>
          <p:nvPr/>
        </p:nvSpPr>
        <p:spPr>
          <a:xfrm>
            <a:off x="4306697" y="4676853"/>
            <a:ext cx="1404552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Accra, Ghana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September, 2021 </a:t>
            </a:r>
            <a:endParaRPr b="0" i="0" sz="12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2"/>
          <p:cNvSpPr txBox="1"/>
          <p:nvPr>
            <p:ph type="title"/>
          </p:nvPr>
        </p:nvSpPr>
        <p:spPr>
          <a:xfrm>
            <a:off x="355256" y="156529"/>
            <a:ext cx="7741630" cy="61968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3200">
                <a:latin typeface="Open Sans"/>
                <a:ea typeface="Open Sans"/>
                <a:cs typeface="Open Sans"/>
                <a:sym typeface="Open Sans"/>
              </a:rPr>
              <a:t>OVERVIEW</a:t>
            </a:r>
            <a:endParaRPr/>
          </a:p>
        </p:txBody>
      </p:sp>
      <p:sp>
        <p:nvSpPr>
          <p:cNvPr id="49" name="Google Shape;49;p2"/>
          <p:cNvSpPr txBox="1"/>
          <p:nvPr>
            <p:ph idx="1" type="body"/>
          </p:nvPr>
        </p:nvSpPr>
        <p:spPr>
          <a:xfrm>
            <a:off x="355256" y="776214"/>
            <a:ext cx="8441014" cy="361548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▹"/>
            </a:pPr>
            <a:r>
              <a:rPr lang="en-US"/>
              <a:t>Global Forest Change is the results from time-series analysis of Landsat images in characterizing global forest extent and change from 2000 through 2020</a:t>
            </a:r>
            <a:endParaRPr/>
          </a:p>
          <a:p>
            <a:pPr indent="-355600" lvl="0" marL="45720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2000"/>
              <a:buChar char="▹"/>
            </a:pPr>
            <a:r>
              <a:rPr lang="en-US"/>
              <a:t>The </a:t>
            </a:r>
            <a:r>
              <a:rPr lang="en-US" u="sng">
                <a:solidFill>
                  <a:schemeClr val="hlink"/>
                </a:solidFill>
                <a:hlinkClick r:id="rId3"/>
              </a:rPr>
              <a:t>Hansen et al. (2013)</a:t>
            </a:r>
            <a:r>
              <a:rPr lang="en-US"/>
              <a:t> </a:t>
            </a:r>
            <a:r>
              <a:rPr lang="en-US" u="sng">
                <a:solidFill>
                  <a:schemeClr val="hlink"/>
                </a:solidFill>
                <a:hlinkClick r:id="rId4"/>
              </a:rPr>
              <a:t>Global Forest Change dataset</a:t>
            </a:r>
            <a:r>
              <a:rPr lang="en-US"/>
              <a:t> in Earth Engine represents forest change, at 30 meters resolution, globally, between 2000 and 2020</a:t>
            </a:r>
            <a:endParaRPr/>
          </a:p>
          <a:p>
            <a:pPr indent="-355600" lvl="0" marL="45720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2000"/>
              <a:buChar char="▹"/>
            </a:pPr>
            <a:r>
              <a:rPr lang="en-US"/>
              <a:t>In this section, we will explore the Hansen Global Forest Change dataset in Google Earth Engine for forest cover and loss estimation</a:t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3"/>
          <p:cNvSpPr txBox="1"/>
          <p:nvPr>
            <p:ph type="title"/>
          </p:nvPr>
        </p:nvSpPr>
        <p:spPr>
          <a:xfrm>
            <a:off x="355256" y="156529"/>
            <a:ext cx="8788744" cy="61968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3200">
                <a:latin typeface="Open Sans"/>
                <a:ea typeface="Open Sans"/>
                <a:cs typeface="Open Sans"/>
                <a:sym typeface="Open Sans"/>
              </a:rPr>
              <a:t>Importing image and features</a:t>
            </a:r>
            <a:endParaRPr sz="32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5" name="Google Shape;55;p3"/>
          <p:cNvSpPr txBox="1"/>
          <p:nvPr>
            <p:ph idx="1" type="body"/>
          </p:nvPr>
        </p:nvSpPr>
        <p:spPr>
          <a:xfrm>
            <a:off x="355256" y="837126"/>
            <a:ext cx="8441014" cy="355456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▹"/>
            </a:pPr>
            <a:r>
              <a:rPr lang="en-US"/>
              <a:t>Import the Hansen Global Forest Change version, yearly based, and other features ( i.e. Ghana Regional Boundary and the SCAFS Project area of interest)</a:t>
            </a:r>
            <a:endParaRPr/>
          </a:p>
          <a:p>
            <a:pPr indent="0" lvl="0" marL="1016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</p:txBody>
      </p:sp>
      <p:pic>
        <p:nvPicPr>
          <p:cNvPr id="56" name="Google Shape;56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6894" y="2202721"/>
            <a:ext cx="7750212" cy="13489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4"/>
          <p:cNvSpPr txBox="1"/>
          <p:nvPr>
            <p:ph type="title"/>
          </p:nvPr>
        </p:nvSpPr>
        <p:spPr>
          <a:xfrm>
            <a:off x="17891" y="78565"/>
            <a:ext cx="8430370" cy="61968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3200">
                <a:latin typeface="Open Sans"/>
                <a:ea typeface="Open Sans"/>
                <a:cs typeface="Open Sans"/>
                <a:sym typeface="Open Sans"/>
              </a:rPr>
              <a:t>Adding and Visualizing GFC Products</a:t>
            </a:r>
            <a:endParaRPr sz="32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2" name="Google Shape;62;p4"/>
          <p:cNvSpPr txBox="1"/>
          <p:nvPr>
            <p:ph idx="1" type="body"/>
          </p:nvPr>
        </p:nvSpPr>
        <p:spPr>
          <a:xfrm>
            <a:off x="73916" y="837126"/>
            <a:ext cx="6307007" cy="355456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▹"/>
            </a:pPr>
            <a:r>
              <a:rPr lang="en-US"/>
              <a:t>Import and visualize global forest change 2018</a:t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-355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▹"/>
            </a:pPr>
            <a:r>
              <a:rPr lang="en-US"/>
              <a:t>The image looks red because: </a:t>
            </a:r>
            <a:endParaRPr/>
          </a:p>
          <a:p>
            <a:pPr indent="-355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▸"/>
            </a:pPr>
            <a:r>
              <a:rPr lang="en-US"/>
              <a:t>The first 3 bands (i.e. treecover2000, forest loss, and forest gain) are displayed as red, green, and blue, respectively</a:t>
            </a:r>
            <a:endParaRPr/>
          </a:p>
          <a:p>
            <a:pPr indent="-355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▸"/>
            </a:pPr>
            <a:r>
              <a:rPr lang="en-US"/>
              <a:t>Stretched according to the data type of each band.</a:t>
            </a:r>
            <a:endParaRPr/>
          </a:p>
        </p:txBody>
      </p:sp>
      <p:pic>
        <p:nvPicPr>
          <p:cNvPr id="63" name="Google Shape;6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5409" y="1296945"/>
            <a:ext cx="5511070" cy="90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68416" y="1393718"/>
            <a:ext cx="2768958" cy="22394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5"/>
          <p:cNvSpPr txBox="1"/>
          <p:nvPr>
            <p:ph type="title"/>
          </p:nvPr>
        </p:nvSpPr>
        <p:spPr>
          <a:xfrm>
            <a:off x="-1" y="0"/>
            <a:ext cx="8269357" cy="61968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3200">
                <a:latin typeface="Open Sans"/>
                <a:ea typeface="Open Sans"/>
                <a:cs typeface="Open Sans"/>
                <a:sym typeface="Open Sans"/>
              </a:rPr>
              <a:t>Visualizing GFC Products in Greyscale</a:t>
            </a:r>
            <a:endParaRPr sz="32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0" name="Google Shape;70;p5"/>
          <p:cNvSpPr txBox="1"/>
          <p:nvPr>
            <p:ph idx="1" type="body"/>
          </p:nvPr>
        </p:nvSpPr>
        <p:spPr>
          <a:xfrm>
            <a:off x="193183" y="837126"/>
            <a:ext cx="8796271" cy="376800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▹"/>
            </a:pPr>
            <a:r>
              <a:rPr lang="en-US"/>
              <a:t>Display the forest cover in 2000 as a grayscale image, using the treecover2000 band, specified in the second argument to the Map.addLayer() method:</a:t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0" lvl="0" marL="1016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</p:txBody>
      </p:sp>
      <p:pic>
        <p:nvPicPr>
          <p:cNvPr id="71" name="Google Shape;71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3975" y="1684802"/>
            <a:ext cx="7816929" cy="499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02287" y="2184626"/>
            <a:ext cx="5155731" cy="23542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/>
          <p:nvPr>
            <p:ph type="title"/>
          </p:nvPr>
        </p:nvSpPr>
        <p:spPr>
          <a:xfrm>
            <a:off x="-1" y="112659"/>
            <a:ext cx="8627166" cy="61968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3200">
                <a:latin typeface="Open Sans"/>
                <a:ea typeface="Open Sans"/>
                <a:cs typeface="Open Sans"/>
                <a:sym typeface="Open Sans"/>
              </a:rPr>
              <a:t>Visualizing GFC Products in other colours </a:t>
            </a:r>
            <a:endParaRPr sz="32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8" name="Google Shape;78;p6"/>
          <p:cNvSpPr txBox="1"/>
          <p:nvPr>
            <p:ph idx="1" type="body"/>
          </p:nvPr>
        </p:nvSpPr>
        <p:spPr>
          <a:xfrm>
            <a:off x="193183" y="837126"/>
            <a:ext cx="8796271" cy="355456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▹"/>
            </a:pPr>
            <a:r>
              <a:rPr lang="en-US"/>
              <a:t>Display forest cover in 2000 with a range of colors specified in the visualization parameters, using the treecover2000 band.</a:t>
            </a:r>
            <a:endParaRPr/>
          </a:p>
          <a:p>
            <a:pPr indent="-355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▹"/>
            </a:pPr>
            <a:r>
              <a:rPr lang="en-US"/>
              <a:t>Clip to an area of interest in Ghana</a:t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0" lvl="0" marL="1016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</p:txBody>
      </p:sp>
      <p:pic>
        <p:nvPicPr>
          <p:cNvPr id="79" name="Google Shape;79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8672" y="2176528"/>
            <a:ext cx="4255106" cy="208637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48084" y="1828603"/>
            <a:ext cx="3734873" cy="24343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7"/>
          <p:cNvSpPr txBox="1"/>
          <p:nvPr>
            <p:ph type="title"/>
          </p:nvPr>
        </p:nvSpPr>
        <p:spPr>
          <a:xfrm>
            <a:off x="0" y="105013"/>
            <a:ext cx="9120048" cy="61968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3200">
                <a:latin typeface="Open Sans"/>
                <a:ea typeface="Open Sans"/>
                <a:cs typeface="Open Sans"/>
                <a:sym typeface="Open Sans"/>
              </a:rPr>
              <a:t>Visualizing as False Colour Composite</a:t>
            </a:r>
            <a:endParaRPr sz="32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6" name="Google Shape;86;p7"/>
          <p:cNvSpPr txBox="1"/>
          <p:nvPr>
            <p:ph idx="1" type="body"/>
          </p:nvPr>
        </p:nvSpPr>
        <p:spPr>
          <a:xfrm>
            <a:off x="161888" y="724698"/>
            <a:ext cx="8958160" cy="162093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▹"/>
            </a:pPr>
            <a:r>
              <a:rPr lang="en-US"/>
              <a:t>Display the forest cover in 2018 as FCC composite image, using bands 5, 4 and 3.</a:t>
            </a:r>
            <a:endParaRPr/>
          </a:p>
          <a:p>
            <a:pPr indent="-355600" lvl="0" marL="45720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2000"/>
              <a:buChar char="▹"/>
            </a:pPr>
            <a:r>
              <a:rPr lang="en-US"/>
              <a:t>Clip to an area of interest in Ghana</a:t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0" lvl="0" marL="1016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</p:txBody>
      </p:sp>
      <p:pic>
        <p:nvPicPr>
          <p:cNvPr id="87" name="Google Shape;87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6331" y="1912091"/>
            <a:ext cx="7887383" cy="520058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51424" y="2432149"/>
            <a:ext cx="4474602" cy="21464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8"/>
          <p:cNvSpPr txBox="1"/>
          <p:nvPr>
            <p:ph type="title"/>
          </p:nvPr>
        </p:nvSpPr>
        <p:spPr>
          <a:xfrm>
            <a:off x="355256" y="156529"/>
            <a:ext cx="7741630" cy="61968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3200">
                <a:latin typeface="Open Sans"/>
                <a:ea typeface="Open Sans"/>
                <a:cs typeface="Open Sans"/>
                <a:sym typeface="Open Sans"/>
              </a:rPr>
              <a:t>Visualizing GFC Products</a:t>
            </a:r>
            <a:endParaRPr sz="32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4" name="Google Shape;94;p8"/>
          <p:cNvSpPr txBox="1"/>
          <p:nvPr>
            <p:ph idx="1" type="body"/>
          </p:nvPr>
        </p:nvSpPr>
        <p:spPr>
          <a:xfrm>
            <a:off x="193183" y="936517"/>
            <a:ext cx="8796271" cy="36377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▹"/>
            </a:pPr>
            <a:r>
              <a:rPr lang="en-US"/>
              <a:t>Visualizing the forest extent in 2000 as </a:t>
            </a:r>
            <a:r>
              <a:rPr b="1" lang="en-US">
                <a:solidFill>
                  <a:srgbClr val="00FF00"/>
                </a:solidFill>
              </a:rPr>
              <a:t>Green</a:t>
            </a:r>
            <a:r>
              <a:rPr lang="en-US"/>
              <a:t>, forest loss as </a:t>
            </a:r>
            <a:r>
              <a:rPr b="1" lang="en-US">
                <a:solidFill>
                  <a:srgbClr val="FF0000"/>
                </a:solidFill>
              </a:rPr>
              <a:t>Red</a:t>
            </a:r>
            <a:r>
              <a:rPr lang="en-US"/>
              <a:t>, and forest gain as </a:t>
            </a:r>
            <a:r>
              <a:rPr b="1" lang="en-US">
                <a:solidFill>
                  <a:srgbClr val="0000FF"/>
                </a:solidFill>
              </a:rPr>
              <a:t>Blue </a:t>
            </a:r>
            <a:endParaRPr/>
          </a:p>
          <a:p>
            <a:pPr indent="-355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▹"/>
            </a:pPr>
            <a:r>
              <a:rPr lang="en-US"/>
              <a:t>To enhance the image further, apply histogram stretching by setting the max and min values.</a:t>
            </a:r>
            <a:endParaRPr/>
          </a:p>
          <a:p>
            <a:pPr indent="-355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▹"/>
            </a:pPr>
            <a:r>
              <a:rPr lang="en-US"/>
              <a:t>The result is an image, where, forest is green, forest loss is red/orange and forest gain appears blue; magenta for areas where there is both forest gain and loss.</a:t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0" lvl="0" marL="1016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0" lvl="0" marL="1016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9"/>
          <p:cNvSpPr txBox="1"/>
          <p:nvPr>
            <p:ph idx="1" type="body"/>
          </p:nvPr>
        </p:nvSpPr>
        <p:spPr>
          <a:xfrm>
            <a:off x="193183" y="837126"/>
            <a:ext cx="8796271" cy="36377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016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0" lvl="0" marL="1016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0" lvl="0" marL="1016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</p:txBody>
      </p:sp>
      <p:pic>
        <p:nvPicPr>
          <p:cNvPr id="100" name="Google Shape;100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6576" y="2829340"/>
            <a:ext cx="5110553" cy="9617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3182" y="832481"/>
            <a:ext cx="4983027" cy="7331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20021" y="545429"/>
            <a:ext cx="3125622" cy="1920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520021" y="2602025"/>
            <a:ext cx="3125623" cy="18774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erimon template">
  <a:themeElements>
    <a:clrScheme name="Custom 347">
      <a:dk1>
        <a:srgbClr val="415665"/>
      </a:dk1>
      <a:lt1>
        <a:srgbClr val="FFFFFF"/>
      </a:lt1>
      <a:dk2>
        <a:srgbClr val="0DB7C4"/>
      </a:dk2>
      <a:lt2>
        <a:srgbClr val="F6F6F6"/>
      </a:lt2>
      <a:accent1>
        <a:srgbClr val="0A95B0"/>
      </a:accent1>
      <a:accent2>
        <a:srgbClr val="A7E5E9"/>
      </a:accent2>
      <a:accent3>
        <a:srgbClr val="A9D039"/>
      </a:accent3>
      <a:accent4>
        <a:srgbClr val="FFBC00"/>
      </a:accent4>
      <a:accent5>
        <a:srgbClr val="F24745"/>
      </a:accent5>
      <a:accent6>
        <a:srgbClr val="B3B3B3"/>
      </a:accent6>
      <a:hlink>
        <a:srgbClr val="0DB7C4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CERSGIS-RS2</dc:creator>
</cp:coreProperties>
</file>